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327" r:id="rId4"/>
    <p:sldId id="315" r:id="rId5"/>
    <p:sldId id="316" r:id="rId6"/>
    <p:sldId id="334" r:id="rId7"/>
    <p:sldId id="335" r:id="rId8"/>
    <p:sldId id="317" r:id="rId9"/>
    <p:sldId id="328" r:id="rId10"/>
    <p:sldId id="318" r:id="rId11"/>
    <p:sldId id="336" r:id="rId12"/>
    <p:sldId id="323" r:id="rId13"/>
    <p:sldId id="337" r:id="rId14"/>
    <p:sldId id="329" r:id="rId15"/>
    <p:sldId id="338" r:id="rId16"/>
    <p:sldId id="339" r:id="rId17"/>
    <p:sldId id="340" r:id="rId18"/>
    <p:sldId id="341" r:id="rId19"/>
    <p:sldId id="342" r:id="rId20"/>
    <p:sldId id="347" r:id="rId21"/>
    <p:sldId id="333" r:id="rId22"/>
    <p:sldId id="348" r:id="rId23"/>
    <p:sldId id="349" r:id="rId24"/>
    <p:sldId id="350" r:id="rId25"/>
    <p:sldId id="351" r:id="rId26"/>
    <p:sldId id="352" r:id="rId27"/>
    <p:sldId id="353" r:id="rId28"/>
    <p:sldId id="354" r:id="rId29"/>
    <p:sldId id="355" r:id="rId30"/>
    <p:sldId id="356" r:id="rId31"/>
    <p:sldId id="357" r:id="rId32"/>
    <p:sldId id="358" r:id="rId33"/>
    <p:sldId id="332" r:id="rId34"/>
    <p:sldId id="346" r:id="rId35"/>
    <p:sldId id="359" r:id="rId36"/>
    <p:sldId id="360" r:id="rId37"/>
    <p:sldId id="361" r:id="rId38"/>
    <p:sldId id="362" r:id="rId39"/>
    <p:sldId id="363" r:id="rId40"/>
    <p:sldId id="331" r:id="rId41"/>
    <p:sldId id="326" r:id="rId42"/>
    <p:sldId id="330" r:id="rId43"/>
    <p:sldId id="344" r:id="rId44"/>
    <p:sldId id="343" r:id="rId45"/>
    <p:sldId id="345" r:id="rId46"/>
    <p:sldId id="314" r:id="rId4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86E1"/>
    <a:srgbClr val="57A7E9"/>
    <a:srgbClr val="91C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9" autoAdjust="0"/>
    <p:restoredTop sz="94660"/>
  </p:normalViewPr>
  <p:slideViewPr>
    <p:cSldViewPr snapToGrid="0">
      <p:cViewPr>
        <p:scale>
          <a:sx n="100" d="100"/>
          <a:sy n="100" d="100"/>
        </p:scale>
        <p:origin x="-1104" y="-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0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="" xmlns:a16="http://schemas.microsoft.com/office/drawing/2014/main" id="{035CCED8-2603-41F5-BFD5-02733E5542B9}"/>
              </a:ext>
            </a:extLst>
          </p:cNvPr>
          <p:cNvGrpSpPr/>
          <p:nvPr/>
        </p:nvGrpSpPr>
        <p:grpSpPr>
          <a:xfrm>
            <a:off x="30563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="" xmlns:a16="http://schemas.microsoft.com/office/drawing/2014/main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="" xmlns:a16="http://schemas.microsoft.com/office/drawing/2014/main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="" xmlns:a16="http://schemas.microsoft.com/office/drawing/2014/main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="" xmlns:a16="http://schemas.microsoft.com/office/drawing/2014/main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="" xmlns:a16="http://schemas.microsoft.com/office/drawing/2014/main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="" xmlns:a16="http://schemas.microsoft.com/office/drawing/2014/main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="" xmlns:a16="http://schemas.microsoft.com/office/drawing/2014/main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5065926" y="1951915"/>
            <a:ext cx="3222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WEB ERP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4725" y="3420280"/>
            <a:ext cx="5373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10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75832" y="402845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111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58585" y="336049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19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pic>
        <p:nvPicPr>
          <p:cNvPr id="4" name="Picture 2" descr="C:\Users\SHY-702-15\Desktop\Git\ERPProject\문서파일보관용\최종문서용\kingdomlogo_sky_-removebg-previ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46" y="1529651"/>
            <a:ext cx="1719408" cy="16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215788" y="382798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197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8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9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0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249262" y="4514536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정 우 준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리더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지 혁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조 경 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성 명 제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광 성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9475213" y="4514400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김 은 지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서 철 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장 순 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웅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이 재 원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박 상 용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0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2542" y="3973493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0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96659" y="56660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24262" y="36406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71685" y="59768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7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5001" y="18814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8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9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2" name="Group 14">
            <a:extLst>
              <a:ext uri="{FF2B5EF4-FFF2-40B4-BE49-F238E27FC236}">
                <a16:creationId xmlns=""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99764" y="2324394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33" name="Freeform 16">
              <a:extLst>
                <a:ext uri="{FF2B5EF4-FFF2-40B4-BE49-F238E27FC236}">
                  <a16:creationId xmlns=""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4" name="Freeform 17">
              <a:extLst>
                <a:ext uri="{FF2B5EF4-FFF2-40B4-BE49-F238E27FC236}">
                  <a16:creationId xmlns=""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5" name="Freeform 18">
              <a:extLst>
                <a:ext uri="{FF2B5EF4-FFF2-40B4-BE49-F238E27FC236}">
                  <a16:creationId xmlns=""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6" name="Freeform 19">
              <a:extLst>
                <a:ext uri="{FF2B5EF4-FFF2-40B4-BE49-F238E27FC236}">
                  <a16:creationId xmlns=""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47245" y="573579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38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9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0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1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2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3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4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5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6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7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8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9206" y="28374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49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0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1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2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3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4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5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6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7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8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59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85880" y="1840069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60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3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4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5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6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7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8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9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70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3976" y="64420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71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2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3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4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5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6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7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8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9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0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81" name="Group 32">
            <a:extLst>
              <a:ext uri="{FF2B5EF4-FFF2-40B4-BE49-F238E27FC236}">
                <a16:creationId xmlns=""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8337" y="230672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82" name="Freeform 34">
              <a:extLst>
                <a:ext uri="{FF2B5EF4-FFF2-40B4-BE49-F238E27FC236}">
                  <a16:creationId xmlns=""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3" name="Freeform 35">
              <a:extLst>
                <a:ext uri="{FF2B5EF4-FFF2-40B4-BE49-F238E27FC236}">
                  <a16:creationId xmlns=""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4" name="Freeform 36">
              <a:extLst>
                <a:ext uri="{FF2B5EF4-FFF2-40B4-BE49-F238E27FC236}">
                  <a16:creationId xmlns=""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5" name="Freeform 37">
              <a:extLst>
                <a:ext uri="{FF2B5EF4-FFF2-40B4-BE49-F238E27FC236}">
                  <a16:creationId xmlns=""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6" name="Freeform 38">
              <a:extLst>
                <a:ext uri="{FF2B5EF4-FFF2-40B4-BE49-F238E27FC236}">
                  <a16:creationId xmlns=""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7" name="Freeform 39">
              <a:extLst>
                <a:ext uri="{FF2B5EF4-FFF2-40B4-BE49-F238E27FC236}">
                  <a16:creationId xmlns=""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8" name="Freeform 40">
              <a:extLst>
                <a:ext uri="{FF2B5EF4-FFF2-40B4-BE49-F238E27FC236}">
                  <a16:creationId xmlns=""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9" name="Freeform 41">
              <a:extLst>
                <a:ext uri="{FF2B5EF4-FFF2-40B4-BE49-F238E27FC236}">
                  <a16:creationId xmlns=""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0" name="Freeform 42">
              <a:extLst>
                <a:ext uri="{FF2B5EF4-FFF2-40B4-BE49-F238E27FC236}">
                  <a16:creationId xmlns=""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1" name="Freeform 43">
              <a:extLst>
                <a:ext uri="{FF2B5EF4-FFF2-40B4-BE49-F238E27FC236}">
                  <a16:creationId xmlns=""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2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9764" y="5266361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293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4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5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6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7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8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9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25968" y="4793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0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1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2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3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4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06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588924" y="100687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7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8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9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0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1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2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13" name="Group 4">
            <a:extLst>
              <a:ext uri="{FF2B5EF4-FFF2-40B4-BE49-F238E27FC236}">
                <a16:creationId xmlns=""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32160" y="3015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14" name="Freeform 6">
              <a:extLst>
                <a:ext uri="{FF2B5EF4-FFF2-40B4-BE49-F238E27FC236}">
                  <a16:creationId xmlns=""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5" name="Freeform 7">
              <a:extLst>
                <a:ext uri="{FF2B5EF4-FFF2-40B4-BE49-F238E27FC236}">
                  <a16:creationId xmlns=""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6" name="Freeform 8">
              <a:extLst>
                <a:ext uri="{FF2B5EF4-FFF2-40B4-BE49-F238E27FC236}">
                  <a16:creationId xmlns=""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7" name="Freeform 9">
              <a:extLst>
                <a:ext uri="{FF2B5EF4-FFF2-40B4-BE49-F238E27FC236}">
                  <a16:creationId xmlns=""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8" name="Freeform 10">
              <a:extLst>
                <a:ext uri="{FF2B5EF4-FFF2-40B4-BE49-F238E27FC236}">
                  <a16:creationId xmlns=""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=""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F9091E4-0B63-46DD-B72E-F8ABD5641107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Gantt Chart</a:t>
            </a:r>
          </a:p>
        </p:txBody>
      </p:sp>
      <p:pic>
        <p:nvPicPr>
          <p:cNvPr id="17" name="Picture 2" descr="C:\Users\SHY-702-15\Desktop\Git\ERPProject\문서파일보관용\최종문서용\GanttChart\ganttchart.png">
            <a:extLst>
              <a:ext uri="{FF2B5EF4-FFF2-40B4-BE49-F238E27FC236}">
                <a16:creationId xmlns="" xmlns:a16="http://schemas.microsoft.com/office/drawing/2014/main" id="{831F371B-99A5-4CDB-B502-D56484961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585293"/>
            <a:ext cx="11532090" cy="505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73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일정 소화 시 특이 사항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참고한 </a:t>
            </a:r>
            <a:r>
              <a:rPr lang="en-US" altLang="ko-KR" dirty="0">
                <a:solidFill>
                  <a:prstClr val="white"/>
                </a:solidFill>
              </a:rPr>
              <a:t>ERP </a:t>
            </a:r>
            <a:r>
              <a:rPr lang="ko-KR" altLang="en-US" dirty="0">
                <a:solidFill>
                  <a:prstClr val="white"/>
                </a:solidFill>
              </a:rPr>
              <a:t>프로그램인 </a:t>
            </a:r>
            <a:r>
              <a:rPr lang="ko-KR" altLang="en-US" dirty="0" err="1">
                <a:solidFill>
                  <a:prstClr val="white"/>
                </a:solidFill>
              </a:rPr>
              <a:t>아이큐브에서</a:t>
            </a:r>
            <a:r>
              <a:rPr lang="ko-KR" altLang="en-US" dirty="0">
                <a:solidFill>
                  <a:prstClr val="white"/>
                </a:solidFill>
              </a:rPr>
              <a:t> 필요 없는 부분을 추려 내는 작업 선행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prstClr val="white"/>
                </a:solidFill>
              </a:rPr>
              <a:t>DataBase</a:t>
            </a:r>
            <a:r>
              <a:rPr lang="ko-KR" altLang="en-US" dirty="0">
                <a:solidFill>
                  <a:prstClr val="white"/>
                </a:solidFill>
              </a:rPr>
              <a:t>가 방대하게 구성되어 있어 </a:t>
            </a:r>
            <a:r>
              <a:rPr lang="ko-KR" altLang="en-US" dirty="0" err="1">
                <a:solidFill>
                  <a:prstClr val="white"/>
                </a:solidFill>
              </a:rPr>
              <a:t>설계시</a:t>
            </a:r>
            <a:r>
              <a:rPr lang="ko-KR" altLang="en-US" dirty="0">
                <a:solidFill>
                  <a:prstClr val="white"/>
                </a:solidFill>
              </a:rPr>
              <a:t> 신중을 필요로 했음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</a:t>
            </a:r>
            <a:r>
              <a:rPr lang="ko-KR" altLang="en-US" dirty="0">
                <a:solidFill>
                  <a:prstClr val="white"/>
                </a:solidFill>
              </a:rPr>
              <a:t>와 </a:t>
            </a:r>
            <a:r>
              <a:rPr lang="en-US" altLang="ko-KR" dirty="0">
                <a:solidFill>
                  <a:prstClr val="white"/>
                </a:solidFill>
              </a:rPr>
              <a:t>DB</a:t>
            </a:r>
            <a:r>
              <a:rPr lang="ko-KR" altLang="en-US" dirty="0">
                <a:solidFill>
                  <a:prstClr val="white"/>
                </a:solidFill>
              </a:rPr>
              <a:t>의 수정이 빈번하여 주의를 요하였음</a:t>
            </a: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ERP</a:t>
            </a:r>
            <a:r>
              <a:rPr lang="ko-KR" altLang="en-US" dirty="0">
                <a:solidFill>
                  <a:prstClr val="white"/>
                </a:solidFill>
              </a:rPr>
              <a:t>를 처음 접해본 경우가 대부분 이라 선행 학습이 필요했음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사각형: 둥근 모서리 82">
            <a:extLst>
              <a:ext uri="{FF2B5EF4-FFF2-40B4-BE49-F238E27FC236}">
                <a16:creationId xmlns="" xmlns:a16="http://schemas.microsoft.com/office/drawing/2014/main" id="{648EBF44-D3B5-4F36-B0F9-12A1A35D18E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B53EA6B3-493B-45BB-BCE4-BE564272C2CD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="" xmlns:a16="http://schemas.microsoft.com/office/drawing/2014/main" id="{BBC66541-BDCD-47C7-B320-1A611C7149E7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="" xmlns:a16="http://schemas.microsoft.com/office/drawing/2014/main" id="{BC35D225-1512-430A-8444-47156EB2AA66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="" xmlns:a16="http://schemas.microsoft.com/office/drawing/2014/main" id="{51C66359-0F18-4EA9-B70F-D41F5EAFDDF5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811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environment.png">
            <a:extLst>
              <a:ext uri="{FF2B5EF4-FFF2-40B4-BE49-F238E27FC236}">
                <a16:creationId xmlns="" xmlns:a16="http://schemas.microsoft.com/office/drawing/2014/main" id="{B3A2585C-6D62-4B4C-A932-6D8A03C41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379" y="2217899"/>
            <a:ext cx="7107238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85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=""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 특이 사항</a:t>
            </a:r>
            <a:endParaRPr lang="en-US" altLang="ko-KR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F7C7BF6F-A9DC-4B27-A069-6D41E54074A3}"/>
              </a:ext>
            </a:extLst>
          </p:cNvPr>
          <p:cNvSpPr/>
          <p:nvPr/>
        </p:nvSpPr>
        <p:spPr>
          <a:xfrm>
            <a:off x="4902200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 사용시 처음에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하나만 두어 사용하여 </a:t>
            </a:r>
            <a:r>
              <a:rPr lang="en-US" altLang="ko-KR" dirty="0">
                <a:solidFill>
                  <a:prstClr val="white"/>
                </a:solidFill>
              </a:rPr>
              <a:t>merge</a:t>
            </a:r>
            <a:r>
              <a:rPr lang="ko-KR" altLang="en-US" dirty="0">
                <a:solidFill>
                  <a:prstClr val="white"/>
                </a:solidFill>
              </a:rPr>
              <a:t>시 문제가 가끔 발생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8085690" y="3314647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후 </a:t>
            </a:r>
            <a:r>
              <a:rPr lang="ko-KR" altLang="en-US" dirty="0" err="1">
                <a:solidFill>
                  <a:prstClr val="white"/>
                </a:solidFill>
              </a:rPr>
              <a:t>브랜치를</a:t>
            </a:r>
            <a:r>
              <a:rPr lang="ko-KR" altLang="en-US" dirty="0">
                <a:solidFill>
                  <a:prstClr val="white"/>
                </a:solidFill>
              </a:rPr>
              <a:t> 각 분담 파트별로 나누고 </a:t>
            </a:r>
            <a:r>
              <a:rPr lang="ko-KR" altLang="en-US" dirty="0" err="1">
                <a:solidFill>
                  <a:prstClr val="white"/>
                </a:solidFill>
              </a:rPr>
              <a:t>커밋을</a:t>
            </a:r>
            <a:r>
              <a:rPr lang="ko-KR" altLang="en-US" dirty="0">
                <a:solidFill>
                  <a:prstClr val="white"/>
                </a:solidFill>
              </a:rPr>
              <a:t> 자주하여 이 문제를 해결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4902200" y="4485361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결과적으로 깃 허브를 사용함으로써 팀프로젝트 능률을 향상 시킬 수 있었음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CD45DBDA-8D45-471A-A59A-11A0AC8F4E0A}"/>
              </a:ext>
            </a:extLst>
          </p:cNvPr>
          <p:cNvSpPr/>
          <p:nvPr/>
        </p:nvSpPr>
        <p:spPr>
          <a:xfrm>
            <a:off x="1676052" y="3310020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깃 허브를 사용하기로 하여 팀원 중 한명이 선행 학습 후 팀원들에게 사용법 배포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="" xmlns:a16="http://schemas.microsoft.com/office/drawing/2014/main" id="{ED68D973-523C-490F-8C9B-1DBE22867896}"/>
              </a:ext>
            </a:extLst>
          </p:cNvPr>
          <p:cNvSpPr/>
          <p:nvPr/>
        </p:nvSpPr>
        <p:spPr>
          <a:xfrm rot="19656000">
            <a:off x="4245603" y="2901081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149E73E5-574C-4505-A0F7-475397B3B5D5}"/>
              </a:ext>
            </a:extLst>
          </p:cNvPr>
          <p:cNvSpPr/>
          <p:nvPr/>
        </p:nvSpPr>
        <p:spPr>
          <a:xfrm rot="2326267">
            <a:off x="7499340" y="2911176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9279620E-0C11-42B8-93CB-609711A23BDA}"/>
              </a:ext>
            </a:extLst>
          </p:cNvPr>
          <p:cNvSpPr/>
          <p:nvPr/>
        </p:nvSpPr>
        <p:spPr>
          <a:xfrm rot="8201949">
            <a:off x="7499341" y="4986378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0189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=""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=""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로그인 및 메인 화면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494434" y="1763988"/>
            <a:ext cx="4303007" cy="216000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로그인은 돋보기 아이콘을 누르면 나오는 팝업을 이용하여 부서와 부서내의 사원을 검색하여 로그인 가능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494434" y="4182870"/>
            <a:ext cx="4303007" cy="2069919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메인 화면은 사무용으로 적합하게 </a:t>
            </a:r>
            <a:r>
              <a:rPr lang="ko-KR" altLang="en-US" dirty="0" err="1">
                <a:solidFill>
                  <a:prstClr val="white"/>
                </a:solidFill>
              </a:rPr>
              <a:t>오래봐도</a:t>
            </a:r>
            <a:r>
              <a:rPr lang="ko-KR" altLang="en-US" dirty="0">
                <a:solidFill>
                  <a:prstClr val="white"/>
                </a:solidFill>
              </a:rPr>
              <a:t> 질리지 않도록 최대한 심플하게 구성했으며 상단메뉴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왼쪽사이드 메뉴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그리고 나머지 작업용 화면으로 구성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F3D2611C-A437-4D02-BD2A-AAAB429A06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7" y="1763988"/>
            <a:ext cx="4303010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E7204E5F-9331-4D8E-8A14-E346B9D9F4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56" y="4182870"/>
            <a:ext cx="4303007" cy="206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4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상단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7415053" y="1763988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회사로고와 로그인사원의 정보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로그아웃 버튼이 있으며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bar, </a:t>
            </a:r>
            <a:r>
              <a:rPr lang="ko-KR" altLang="en-US" dirty="0">
                <a:solidFill>
                  <a:prstClr val="white"/>
                </a:solidFill>
              </a:rPr>
              <a:t>프로그램의 대분류 </a:t>
            </a:r>
            <a:r>
              <a:rPr lang="en-US" altLang="ko-KR" dirty="0">
                <a:solidFill>
                  <a:prstClr val="white"/>
                </a:solidFill>
              </a:rPr>
              <a:t>UI,</a:t>
            </a:r>
            <a:r>
              <a:rPr lang="ko-KR" altLang="en-US" dirty="0">
                <a:solidFill>
                  <a:prstClr val="white"/>
                </a:solidFill>
              </a:rPr>
              <a:t> 공통 기능 버튼 </a:t>
            </a: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개가 있음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7415054" y="3390593"/>
            <a:ext cx="4269396" cy="131072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검색</a:t>
            </a:r>
            <a:r>
              <a:rPr lang="en-US" altLang="ko-KR" dirty="0">
                <a:solidFill>
                  <a:prstClr val="white"/>
                </a:solidFill>
              </a:rPr>
              <a:t>bar </a:t>
            </a:r>
            <a:r>
              <a:rPr lang="ko-KR" altLang="en-US" dirty="0">
                <a:solidFill>
                  <a:prstClr val="white"/>
                </a:solidFill>
              </a:rPr>
              <a:t>에서는 원하는 메뉴를 검색하면 타이핑 도중 원하는 메뉴가 검색되고 검색을 누르면 페이지로 바로 이동함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D70C38B8-DD93-4DB6-AD6C-AA8B2B2F1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37" y="3377611"/>
            <a:ext cx="6648450" cy="132370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="" xmlns:a16="http://schemas.microsoft.com/office/drawing/2014/main" id="{FE2DEB57-9DD7-4C31-8561-CCF9477F9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80" y="4943995"/>
            <a:ext cx="6701107" cy="15785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596CE5E0-F6B4-463B-B47F-2F4B6681F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23" y="1763988"/>
            <a:ext cx="6637064" cy="131499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0437E271-E521-4A36-9DB2-F035CCB79360}"/>
              </a:ext>
            </a:extLst>
          </p:cNvPr>
          <p:cNvSpPr/>
          <p:nvPr/>
        </p:nvSpPr>
        <p:spPr>
          <a:xfrm>
            <a:off x="7415053" y="4949756"/>
            <a:ext cx="4269396" cy="157274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4</a:t>
            </a:r>
            <a:r>
              <a:rPr lang="ko-KR" altLang="en-US" dirty="0">
                <a:solidFill>
                  <a:prstClr val="white"/>
                </a:solidFill>
              </a:rPr>
              <a:t>가지 대분류인 시스템관리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영업관리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생산관리공통에 커서를 올리면 중분류 메뉴가 나타남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42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화면 왼쪽 사이드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885113" y="1694800"/>
            <a:ext cx="4269396" cy="132370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왼쪽 사이드 메뉴에는 중분류의 메뉴정보가 </a:t>
            </a:r>
            <a:r>
              <a:rPr lang="ko-KR" altLang="en-US" dirty="0" err="1">
                <a:solidFill>
                  <a:prstClr val="white"/>
                </a:solidFill>
              </a:rPr>
              <a:t>보여짐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885113" y="3428999"/>
            <a:ext cx="4269396" cy="2749661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중분류의 메뉴정보를 클릭하면 소분류의 메뉴정보가 나타나고 원하는 메뉴를 클릭하면 해당 페이지로 이동 함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1CF57EE1-A800-473E-BBDB-771825F58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082" y="1501660"/>
            <a:ext cx="1991003" cy="15192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1F2005E2-A487-4C15-AB87-9079E3819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029" y="3429122"/>
            <a:ext cx="2010056" cy="274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9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시스템관리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6781822" y="1757318"/>
            <a:ext cx="4269396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시스템관리는 회사운영에 필요한 필수 정보들을 등록하는 것이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6781822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회사등록정보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BB64A1F5-AC73-4189-9997-2F8F36DFA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3" y="1757317"/>
            <a:ext cx="5526697" cy="4733432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AA362676-14D8-4464-BC3B-14824D0E0D76}"/>
              </a:ext>
            </a:extLst>
          </p:cNvPr>
          <p:cNvSpPr/>
          <p:nvPr/>
        </p:nvSpPr>
        <p:spPr>
          <a:xfrm>
            <a:off x="9028218" y="3124518"/>
            <a:ext cx="2023000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6781822" y="3604815"/>
            <a:ext cx="2023000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회사등록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사업장등록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부서등록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사원조회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9042642" y="3604814"/>
            <a:ext cx="200857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일반거래처등록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품목군등록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창고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  <a:r>
              <a:rPr lang="ko-KR" altLang="en-US" sz="1400" dirty="0">
                <a:solidFill>
                  <a:prstClr val="white"/>
                </a:solidFill>
              </a:rPr>
              <a:t>공정</a:t>
            </a:r>
            <a:r>
              <a:rPr lang="en-US" altLang="ko-KR" sz="1400" dirty="0">
                <a:solidFill>
                  <a:prstClr val="white"/>
                </a:solidFill>
              </a:rPr>
              <a:t>/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white"/>
                </a:solidFill>
              </a:rPr>
              <a:t>외주공정현황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물류관리내역등록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검사유형등록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SET</a:t>
            </a:r>
            <a:r>
              <a:rPr lang="ko-KR" altLang="en-US" sz="1400" dirty="0">
                <a:solidFill>
                  <a:prstClr val="white"/>
                </a:solidFill>
              </a:rPr>
              <a:t>구성품 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12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구매</a:t>
            </a:r>
            <a:r>
              <a:rPr lang="en-US" altLang="ko-KR" b="1" dirty="0"/>
              <a:t>/</a:t>
            </a:r>
            <a:r>
              <a:rPr lang="ko-KR" altLang="en-US" b="1" dirty="0"/>
              <a:t>자재관리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548154" y="1757318"/>
            <a:ext cx="550306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자재관리는 부품의 발주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재고관리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품목의 단가 조정 등이 주요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8D6DD2A5-0551-4E71-9BE6-DAF042A4336D}"/>
              </a:ext>
            </a:extLst>
          </p:cNvPr>
          <p:cNvSpPr/>
          <p:nvPr/>
        </p:nvSpPr>
        <p:spPr>
          <a:xfrm>
            <a:off x="5548154" y="3124518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구매관리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A3FD13C0-A1D3-4666-85B5-EBDB50F4402A}"/>
              </a:ext>
            </a:extLst>
          </p:cNvPr>
          <p:cNvSpPr/>
          <p:nvPr/>
        </p:nvSpPr>
        <p:spPr>
          <a:xfrm>
            <a:off x="5548154" y="3604815"/>
            <a:ext cx="1747996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주계획작성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소요량전개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발주마감처리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D8A3F8AE-40A6-449A-A432-E9A07CB248C9}"/>
              </a:ext>
            </a:extLst>
          </p:cNvPr>
          <p:cNvSpPr/>
          <p:nvPr/>
        </p:nvSpPr>
        <p:spPr>
          <a:xfrm>
            <a:off x="7425688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재고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현재고현황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white"/>
                </a:solidFill>
              </a:rPr>
              <a:t>(</a:t>
            </a:r>
            <a:r>
              <a:rPr lang="ko-KR" altLang="en-US" sz="1400" dirty="0">
                <a:solidFill>
                  <a:prstClr val="white"/>
                </a:solidFill>
              </a:rPr>
              <a:t>완제품</a:t>
            </a:r>
            <a:r>
              <a:rPr lang="en-US" altLang="ko-KR" sz="1400" dirty="0">
                <a:solidFill>
                  <a:prstClr val="white"/>
                </a:solidFill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617A65A1-0F4F-4864-8E65-0A054FB6C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34" y="1780759"/>
            <a:ext cx="4456566" cy="462004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9285C8F2-968F-44E8-9CEC-A1EDF281445E}"/>
              </a:ext>
            </a:extLst>
          </p:cNvPr>
          <p:cNvSpPr/>
          <p:nvPr/>
        </p:nvSpPr>
        <p:spPr>
          <a:xfrm>
            <a:off x="7425688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prstClr val="white"/>
                </a:solidFill>
              </a:rPr>
              <a:t>재고수불현황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D9CEFEAD-22E2-4283-84B2-80ABC7A259B8}"/>
              </a:ext>
            </a:extLst>
          </p:cNvPr>
          <p:cNvSpPr/>
          <p:nvPr/>
        </p:nvSpPr>
        <p:spPr>
          <a:xfrm>
            <a:off x="9303222" y="3131657"/>
            <a:ext cx="1747996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30F99AE0-325F-4B64-BB7C-89457C1B029C}"/>
              </a:ext>
            </a:extLst>
          </p:cNvPr>
          <p:cNvSpPr/>
          <p:nvPr/>
        </p:nvSpPr>
        <p:spPr>
          <a:xfrm>
            <a:off x="9303222" y="3604814"/>
            <a:ext cx="1747996" cy="279598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품목단가등록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9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3005379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=""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=""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=""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=""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=""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=""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=""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=""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=""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=""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=""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=""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=""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생산관리공통</a:t>
            </a:r>
            <a:endParaRPr lang="en-US" altLang="ko-KR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C2E66CFB-BCFD-4DAA-9C1E-89C2639BA67B}"/>
              </a:ext>
            </a:extLst>
          </p:cNvPr>
          <p:cNvSpPr/>
          <p:nvPr/>
        </p:nvSpPr>
        <p:spPr>
          <a:xfrm>
            <a:off x="5286205" y="1757318"/>
            <a:ext cx="6398244" cy="1147808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생산관리는 생산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작업에 관한 프로세스와 외주관리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생산현황</a:t>
            </a:r>
            <a:r>
              <a:rPr lang="en-US" altLang="ko-KR" dirty="0">
                <a:solidFill>
                  <a:prstClr val="white"/>
                </a:solidFill>
              </a:rPr>
              <a:t>, BOM </a:t>
            </a:r>
            <a:r>
              <a:rPr lang="ko-KR" altLang="en-US" dirty="0">
                <a:solidFill>
                  <a:prstClr val="white"/>
                </a:solidFill>
              </a:rPr>
              <a:t>프로세스관리가 주 기능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8" name="사각형: 둥근 모서리 82">
            <a:extLst>
              <a:ext uri="{FF2B5EF4-FFF2-40B4-BE49-F238E27FC236}">
                <a16:creationId xmlns="" xmlns:a16="http://schemas.microsoft.com/office/drawing/2014/main" id="{4DAE49B4-8592-456C-8F94-6AD9E3541A6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ERP</a:t>
            </a:r>
            <a:r>
              <a:rPr lang="ko-KR" altLang="en-US" sz="1600" b="1" dirty="0">
                <a:solidFill>
                  <a:prstClr val="white"/>
                </a:solidFill>
              </a:rPr>
              <a:t>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C0419543-DC10-434F-8F62-BAF1643C2084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A19B3356-3522-45AE-8B2F-4DFD2F7A0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22" y="1754841"/>
            <a:ext cx="4703853" cy="4687286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="" xmlns:a16="http://schemas.microsoft.com/office/drawing/2014/main" id="{401FDBCF-81A8-49F0-A30B-DBC43424D820}"/>
              </a:ext>
            </a:extLst>
          </p:cNvPr>
          <p:cNvSpPr/>
          <p:nvPr/>
        </p:nvSpPr>
        <p:spPr>
          <a:xfrm>
            <a:off x="10068602" y="3153071"/>
            <a:ext cx="1615847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기초정보관리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="" xmlns:a16="http://schemas.microsoft.com/office/drawing/2014/main" id="{36151A87-E126-4BF5-8816-5A1E38D1CE39}"/>
              </a:ext>
            </a:extLst>
          </p:cNvPr>
          <p:cNvSpPr/>
          <p:nvPr/>
        </p:nvSpPr>
        <p:spPr>
          <a:xfrm>
            <a:off x="10068602" y="3646141"/>
            <a:ext cx="1615847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>
                <a:solidFill>
                  <a:prstClr val="white"/>
                </a:solidFill>
              </a:rPr>
              <a:t>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정전개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en-US" altLang="ko-KR" sz="1400" dirty="0">
                <a:solidFill>
                  <a:prstClr val="white"/>
                </a:solidFill>
              </a:rPr>
              <a:t>BOM</a:t>
            </a:r>
            <a:r>
              <a:rPr lang="ko-KR" altLang="en-US" sz="1400" dirty="0" err="1">
                <a:solidFill>
                  <a:prstClr val="white"/>
                </a:solidFill>
              </a:rPr>
              <a:t>역전개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외주단가등록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불량유형등록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="" xmlns:a16="http://schemas.microsoft.com/office/drawing/2014/main" id="{2F52492A-6933-4534-ADC1-638BEC4055C0}"/>
              </a:ext>
            </a:extLst>
          </p:cNvPr>
          <p:cNvSpPr/>
          <p:nvPr/>
        </p:nvSpPr>
        <p:spPr>
          <a:xfrm>
            <a:off x="8475383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생산현황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396A4968-BDF7-4008-818E-601A8E109E2D}"/>
              </a:ext>
            </a:extLst>
          </p:cNvPr>
          <p:cNvSpPr/>
          <p:nvPr/>
        </p:nvSpPr>
        <p:spPr>
          <a:xfrm>
            <a:off x="8475383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 err="1">
                <a:solidFill>
                  <a:prstClr val="white"/>
                </a:solidFill>
              </a:rPr>
              <a:t>현재공현황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EBE1A3C2-7BE3-4A9C-9181-291FB512648B}"/>
              </a:ext>
            </a:extLst>
          </p:cNvPr>
          <p:cNvSpPr/>
          <p:nvPr/>
        </p:nvSpPr>
        <p:spPr>
          <a:xfrm>
            <a:off x="6880794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외주관리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E127FC58-4FB3-4555-BE8A-539B5D915F16}"/>
              </a:ext>
            </a:extLst>
          </p:cNvPr>
          <p:cNvSpPr/>
          <p:nvPr/>
        </p:nvSpPr>
        <p:spPr>
          <a:xfrm>
            <a:off x="6880794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외주발주확정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외주실적등록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외주마감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D4E1E972-F865-4FA4-8EF9-4366274311CB}"/>
              </a:ext>
            </a:extLst>
          </p:cNvPr>
          <p:cNvSpPr/>
          <p:nvPr/>
        </p:nvSpPr>
        <p:spPr>
          <a:xfrm>
            <a:off x="5286205" y="3153071"/>
            <a:ext cx="1542371" cy="30448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생산관리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272DCB34-4F21-4A80-A908-58C918B796F0}"/>
              </a:ext>
            </a:extLst>
          </p:cNvPr>
          <p:cNvSpPr/>
          <p:nvPr/>
        </p:nvSpPr>
        <p:spPr>
          <a:xfrm>
            <a:off x="5286205" y="3646141"/>
            <a:ext cx="1542371" cy="279598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생산계획등록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작업지시등록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작업지시확정</a:t>
            </a:r>
            <a:endParaRPr lang="en-US" altLang="ko-KR" sz="1400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/>
              <a:t>• </a:t>
            </a:r>
            <a:r>
              <a:rPr lang="ko-KR" altLang="en-US" sz="1400" dirty="0">
                <a:solidFill>
                  <a:prstClr val="white"/>
                </a:solidFill>
              </a:rPr>
              <a:t>작업실적등록</a:t>
            </a:r>
            <a:endParaRPr lang="en-US" altLang="ko-KR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298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76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21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504" y="153363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9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 smtClean="0"/>
              <a:t>시스템관리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619250"/>
            <a:ext cx="11371448" cy="4914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35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영업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547162"/>
            <a:ext cx="11256905" cy="499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58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발주마감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47" y="1503924"/>
            <a:ext cx="11206106" cy="506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84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소요량전개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547162"/>
            <a:ext cx="11180705" cy="496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34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 err="1"/>
              <a:t>주계획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475349"/>
            <a:ext cx="11309350" cy="512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803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생산</a:t>
            </a:r>
            <a:endParaRPr lang="en-US" altLang="ko-KR" b="1" dirty="0"/>
          </a:p>
        </p:txBody>
      </p:sp>
      <p:pic>
        <p:nvPicPr>
          <p:cNvPr id="15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48" y="1552979"/>
            <a:ext cx="11129904" cy="498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18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579" y="2057400"/>
            <a:ext cx="619283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43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19" name="사각형: 둥근 모서리 82">
            <a:extLst>
              <a:ext uri="{FF2B5EF4-FFF2-40B4-BE49-F238E27FC236}">
                <a16:creationId xmlns=""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삭제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704" y="2351780"/>
            <a:ext cx="8764588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1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조회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46" y="1552980"/>
            <a:ext cx="11243354" cy="4952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63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사각형: 둥근 모서리 82">
            <a:extLst>
              <a:ext uri="{FF2B5EF4-FFF2-40B4-BE49-F238E27FC236}">
                <a16:creationId xmlns=""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837503" y="633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959574" y="674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저장</a:t>
            </a:r>
            <a:endParaRPr lang="en-US" altLang="ko-KR" b="1" dirty="0"/>
          </a:p>
        </p:txBody>
      </p:sp>
      <p:pic>
        <p:nvPicPr>
          <p:cNvPr id="15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025" y="1770755"/>
            <a:ext cx="11315949" cy="4482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60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=""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=""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08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9" name="Picture 3" descr="C:\Users\SHY-702-15\Desktop\Git\ERPProject\문서파일보관용\최종문서용\FlowChart\FlowchartDiagram.png">
            <a:extLst>
              <a:ext uri="{FF2B5EF4-FFF2-40B4-BE49-F238E27FC236}">
                <a16:creationId xmlns="" xmlns:a16="http://schemas.microsoft.com/office/drawing/2014/main" id="{F8E67B92-2486-4FA0-8AF7-69672C4FE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49"/>
            <a:ext cx="11532090" cy="519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8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19425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직접구매의</a:t>
            </a:r>
            <a:r>
              <a:rPr lang="ko-KR" altLang="en-US" sz="1400" b="1" dirty="0"/>
              <a:t>사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669983" y="2641698"/>
            <a:ext cx="0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198746" y="2641698"/>
            <a:ext cx="9526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19425" y="3322819"/>
            <a:ext cx="2828290" cy="719386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판매계약의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성립여</a:t>
            </a:r>
            <a:r>
              <a:rPr lang="ko-KR" altLang="en-US" sz="1400" b="1" dirty="0"/>
              <a:t>부</a:t>
            </a:r>
            <a:endParaRPr lang="en-US" altLang="ko-KR" sz="1400" b="1" dirty="0" smtClean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3669983" y="4042205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5196843" y="4042205"/>
            <a:ext cx="0" cy="5896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3019424" y="4603556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판매계획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등록</a:t>
            </a:r>
            <a:endParaRPr lang="en-US" altLang="ko-KR" sz="1400" b="1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판매 및 판매계획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4546284" y="4631839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수주등록</a:t>
            </a:r>
            <a:endParaRPr lang="en-US" altLang="ko-KR" sz="1400" b="1" dirty="0" smtClean="0"/>
          </a:p>
        </p:txBody>
      </p:sp>
      <p:sp>
        <p:nvSpPr>
          <p:cNvPr id="35" name="직사각형 34"/>
          <p:cNvSpPr/>
          <p:nvPr/>
        </p:nvSpPr>
        <p:spPr>
          <a:xfrm>
            <a:off x="4546284" y="170824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시장예상수</a:t>
            </a:r>
            <a:r>
              <a:rPr lang="ko-KR" altLang="en-US" sz="1400" b="1" dirty="0"/>
              <a:t>요</a:t>
            </a:r>
            <a:endParaRPr lang="ko-KR" altLang="en-US" sz="1400" b="1" dirty="0"/>
          </a:p>
        </p:txBody>
      </p:sp>
      <p:sp>
        <p:nvSpPr>
          <p:cNvPr id="36" name="직사각형 35"/>
          <p:cNvSpPr/>
          <p:nvPr/>
        </p:nvSpPr>
        <p:spPr>
          <a:xfrm>
            <a:off x="8357613" y="553700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/>
              <a:t>주계획작성</a:t>
            </a:r>
            <a:endParaRPr lang="ko-KR" altLang="en-US" sz="1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8128851" y="5098564"/>
            <a:ext cx="1758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MPS &amp; MRP</a:t>
            </a:r>
            <a:endParaRPr lang="en-US" altLang="ko-KR" sz="1200" b="1" dirty="0"/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3670140" y="6265587"/>
            <a:ext cx="468747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/>
          <p:nvPr/>
        </p:nvCxnSpPr>
        <p:spPr>
          <a:xfrm>
            <a:off x="5196999" y="5813231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3670140" y="5537006"/>
            <a:ext cx="0" cy="7285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>
            <a:stCxn id="30" idx="2"/>
          </p:cNvCxnSpPr>
          <p:nvPr/>
        </p:nvCxnSpPr>
        <p:spPr>
          <a:xfrm>
            <a:off x="5196844" y="5565289"/>
            <a:ext cx="155" cy="2479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192229" y="2654496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/>
              <a:t>재고확인 및 단가등록</a:t>
            </a:r>
            <a:endParaRPr lang="en-US" altLang="ko-KR" sz="1200" b="1" dirty="0" smtClean="0"/>
          </a:p>
        </p:txBody>
      </p:sp>
      <p:sp>
        <p:nvSpPr>
          <p:cNvPr id="25" name="순서도: 판단 24"/>
          <p:cNvSpPr/>
          <p:nvPr/>
        </p:nvSpPr>
        <p:spPr>
          <a:xfrm>
            <a:off x="7192229" y="3015802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판매품목의</a:t>
            </a:r>
            <a:r>
              <a:rPr lang="en-US" altLang="ko-KR" sz="1400" b="1" dirty="0"/>
              <a:t> 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단가가 등</a:t>
            </a:r>
            <a:r>
              <a:rPr lang="ko-KR" altLang="en-US" sz="1400" b="1" dirty="0" smtClean="0"/>
              <a:t>록되</a:t>
            </a:r>
            <a:r>
              <a:rPr lang="ko-KR" altLang="en-US" sz="1400" b="1" dirty="0" smtClean="0"/>
              <a:t>어</a:t>
            </a:r>
            <a:r>
              <a:rPr lang="en-US" altLang="ko-KR" sz="1400" b="1" dirty="0"/>
              <a:t> </a:t>
            </a:r>
            <a:r>
              <a:rPr lang="ko-KR" altLang="en-US" sz="1400" b="1" dirty="0" smtClean="0"/>
              <a:t>있는가</a:t>
            </a:r>
            <a:endParaRPr lang="en-US" altLang="ko-KR" sz="1400" b="1" dirty="0" smtClean="0"/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5956994" y="3889473"/>
            <a:ext cx="1796356" cy="120909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669983" y="4168990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196843" y="4160959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5889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629942" y="184674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/>
              <a:t>현재고현황</a:t>
            </a:r>
            <a:endParaRPr lang="en-US" altLang="ko-KR" sz="1400" b="1" dirty="0" smtClean="0"/>
          </a:p>
          <a:p>
            <a:pPr algn="ctr"/>
            <a:r>
              <a:rPr lang="en-US" altLang="ko-KR" sz="1400" b="1" dirty="0" smtClean="0"/>
              <a:t>(</a:t>
            </a:r>
            <a:r>
              <a:rPr lang="ko-KR" altLang="en-US" sz="1400" b="1" dirty="0" smtClean="0"/>
              <a:t>완제품</a:t>
            </a:r>
            <a:r>
              <a:rPr lang="en-US" altLang="ko-KR" sz="1400" b="1" dirty="0" smtClean="0"/>
              <a:t>)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050939" y="2313658"/>
            <a:ext cx="139572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960509" y="2919598"/>
            <a:ext cx="9526" cy="600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4546364" y="1772377"/>
            <a:ext cx="2828290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판매품목의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완제품 재고가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존재하는</a:t>
            </a:r>
            <a:r>
              <a:rPr lang="ko-KR" altLang="en-US" sz="1400" b="1" dirty="0"/>
              <a:t>가</a:t>
            </a:r>
            <a:endParaRPr lang="en-US" altLang="ko-KR" sz="1400" b="1" dirty="0" smtClean="0"/>
          </a:p>
        </p:txBody>
      </p:sp>
      <p:cxnSp>
        <p:nvCxnSpPr>
          <p:cNvPr id="20" name="직선 화살표 연결선 19"/>
          <p:cNvCxnSpPr/>
          <p:nvPr/>
        </p:nvCxnSpPr>
        <p:spPr>
          <a:xfrm flipH="1">
            <a:off x="2280501" y="4680987"/>
            <a:ext cx="157" cy="56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7573169" y="2313658"/>
            <a:ext cx="179792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재고확인 및 단가등록</a:t>
            </a:r>
            <a:endParaRPr lang="en-US" altLang="ko-KR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5319631" y="543614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판매완료</a:t>
            </a:r>
            <a:endParaRPr lang="en-US" altLang="ko-KR" sz="1400" b="1" dirty="0" smtClean="0"/>
          </a:p>
        </p:txBody>
      </p:sp>
      <p:sp>
        <p:nvSpPr>
          <p:cNvPr id="35" name="직사각형 34"/>
          <p:cNvSpPr/>
          <p:nvPr/>
        </p:nvSpPr>
        <p:spPr>
          <a:xfrm>
            <a:off x="9486404" y="177237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생산계획등록</a:t>
            </a:r>
            <a:endParaRPr lang="ko-KR" altLang="en-US" sz="1400" b="1" dirty="0"/>
          </a:p>
        </p:txBody>
      </p:sp>
      <p:sp>
        <p:nvSpPr>
          <p:cNvPr id="36" name="직사각형 35"/>
          <p:cNvSpPr/>
          <p:nvPr/>
        </p:nvSpPr>
        <p:spPr>
          <a:xfrm>
            <a:off x="5319631" y="360110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출고처리</a:t>
            </a:r>
            <a:endParaRPr lang="ko-KR" alt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8781392" y="1421473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/>
              <a:t>생산</a:t>
            </a:r>
            <a:endParaRPr lang="en-US" altLang="ko-KR" sz="1200" b="1" dirty="0" smtClean="0"/>
          </a:p>
        </p:txBody>
      </p:sp>
      <p:sp>
        <p:nvSpPr>
          <p:cNvPr id="25" name="순서도: 판단 24"/>
          <p:cNvSpPr/>
          <p:nvPr/>
        </p:nvSpPr>
        <p:spPr>
          <a:xfrm>
            <a:off x="932714" y="3562536"/>
            <a:ext cx="2695575" cy="100994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판매품목의</a:t>
            </a:r>
            <a:r>
              <a:rPr lang="en-US" altLang="ko-KR" sz="1400" b="1" dirty="0"/>
              <a:t> 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단가가 등</a:t>
            </a:r>
            <a:r>
              <a:rPr lang="ko-KR" altLang="en-US" sz="1400" b="1" dirty="0" smtClean="0"/>
              <a:t>록되</a:t>
            </a:r>
            <a:r>
              <a:rPr lang="ko-KR" altLang="en-US" sz="1400" b="1" dirty="0" smtClean="0"/>
              <a:t>어</a:t>
            </a:r>
            <a:r>
              <a:rPr lang="en-US" altLang="ko-KR" sz="1400" b="1" dirty="0"/>
              <a:t> </a:t>
            </a:r>
            <a:r>
              <a:rPr lang="ko-KR" altLang="en-US" sz="1400" b="1" dirty="0" smtClean="0"/>
              <a:t>있는가</a:t>
            </a:r>
            <a:endParaRPr lang="en-US" altLang="ko-KR" sz="1400" b="1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2280501" y="480777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970035" y="302433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sz="1400" dirty="0"/>
          </a:p>
        </p:txBody>
      </p:sp>
      <p:cxnSp>
        <p:nvCxnSpPr>
          <p:cNvPr id="32" name="직선 화살표 연결선 31"/>
          <p:cNvCxnSpPr/>
          <p:nvPr/>
        </p:nvCxnSpPr>
        <p:spPr>
          <a:xfrm flipV="1">
            <a:off x="655635" y="4410543"/>
            <a:ext cx="826617" cy="5884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1629942" y="5439111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품목단가등</a:t>
            </a:r>
            <a:r>
              <a:rPr lang="ko-KR" altLang="en-US" sz="1400" b="1" dirty="0"/>
              <a:t>록</a:t>
            </a:r>
            <a:endParaRPr lang="ko-KR" altLang="en-US" sz="1400" b="1" dirty="0"/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2280422" y="2896737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280579" y="301549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sz="1400" dirty="0"/>
          </a:p>
        </p:txBody>
      </p:sp>
      <p:cxnSp>
        <p:nvCxnSpPr>
          <p:cNvPr id="42" name="직선 화살표 연결선 41"/>
          <p:cNvCxnSpPr/>
          <p:nvPr/>
        </p:nvCxnSpPr>
        <p:spPr>
          <a:xfrm flipH="1">
            <a:off x="5970190" y="4572478"/>
            <a:ext cx="156" cy="7902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181442" y="200588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8998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5539791" y="2780383"/>
            <a:ext cx="215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MPS &amp; MRP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7838579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생산계획등록</a:t>
            </a:r>
            <a:endParaRPr lang="ko-KR" altLang="en-US" sz="1400" b="1" dirty="0"/>
          </a:p>
        </p:txBody>
      </p:sp>
      <p:sp>
        <p:nvSpPr>
          <p:cNvPr id="36" name="직사각형 35"/>
          <p:cNvSpPr/>
          <p:nvPr/>
        </p:nvSpPr>
        <p:spPr>
          <a:xfrm>
            <a:off x="4060822" y="388602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BOM</a:t>
            </a:r>
          </a:p>
          <a:p>
            <a:pPr algn="ctr"/>
            <a:r>
              <a:rPr lang="ko-KR" altLang="en-US" sz="1400" b="1" dirty="0" smtClean="0"/>
              <a:t>프로세</a:t>
            </a:r>
            <a:r>
              <a:rPr lang="ko-KR" altLang="en-US" sz="1400" b="1" dirty="0"/>
              <a:t>스</a:t>
            </a:r>
            <a:endParaRPr lang="ko-KR" alt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7133567" y="1913500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 smtClean="0"/>
              <a:t>재공품</a:t>
            </a:r>
            <a:r>
              <a:rPr lang="en-US" altLang="ko-KR" sz="1200" b="1" dirty="0" smtClean="0"/>
              <a:t>, </a:t>
            </a:r>
            <a:r>
              <a:rPr lang="ko-KR" altLang="en-US" sz="1200" b="1" dirty="0" smtClean="0"/>
              <a:t>부품 확인 및 발주</a:t>
            </a:r>
            <a:endParaRPr lang="en-US" altLang="ko-KR" sz="1200" b="1" dirty="0" smtClean="0"/>
          </a:p>
        </p:txBody>
      </p:sp>
      <p:sp>
        <p:nvSpPr>
          <p:cNvPr id="33" name="직사각형 32"/>
          <p:cNvSpPr/>
          <p:nvPr/>
        </p:nvSpPr>
        <p:spPr>
          <a:xfrm>
            <a:off x="4060822" y="2313658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소요량전</a:t>
            </a:r>
            <a:r>
              <a:rPr lang="ko-KR" altLang="en-US" sz="1400" b="1" dirty="0"/>
              <a:t>개</a:t>
            </a:r>
            <a:endParaRPr lang="ko-KR" altLang="en-US" sz="1400" b="1" dirty="0"/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4711773" y="4835424"/>
            <a:ext cx="0" cy="5111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060822" y="539839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/>
              <a:t>주계획작성</a:t>
            </a:r>
            <a:endParaRPr lang="ko-KR" altLang="en-US" sz="1400" b="1" dirty="0"/>
          </a:p>
        </p:txBody>
      </p:sp>
      <p:cxnSp>
        <p:nvCxnSpPr>
          <p:cNvPr id="40" name="직선 화살표 연결선 39"/>
          <p:cNvCxnSpPr/>
          <p:nvPr/>
        </p:nvCxnSpPr>
        <p:spPr>
          <a:xfrm>
            <a:off x="900208" y="5674615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>
            <a:off x="900208" y="6083442"/>
            <a:ext cx="3151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4711537" y="3272804"/>
            <a:ext cx="236" cy="5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7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2324711" y="3419213"/>
            <a:ext cx="60666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644988" y="3423899"/>
            <a:ext cx="65040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순서도: 판단 4"/>
          <p:cNvSpPr/>
          <p:nvPr/>
        </p:nvSpPr>
        <p:spPr>
          <a:xfrm>
            <a:off x="3050938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판매품목의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err="1" smtClean="0"/>
              <a:t>재공품이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존재하는가</a:t>
            </a:r>
            <a:endParaRPr lang="en-US" altLang="ko-KR" sz="1400" b="1" dirty="0" smtClean="0"/>
          </a:p>
        </p:txBody>
      </p:sp>
      <p:cxnSp>
        <p:nvCxnSpPr>
          <p:cNvPr id="21" name="직선 화살표 연결선 20"/>
          <p:cNvCxnSpPr/>
          <p:nvPr/>
        </p:nvCxnSpPr>
        <p:spPr>
          <a:xfrm flipV="1">
            <a:off x="4273431" y="4106442"/>
            <a:ext cx="0" cy="19983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/>
              <a:t>재공품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부품 확인 및 발주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10413957" y="1656433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생산계획등록</a:t>
            </a:r>
            <a:endParaRPr lang="ko-KR" altLang="en-US" sz="1400" b="1" dirty="0"/>
          </a:p>
        </p:txBody>
      </p:sp>
      <p:sp>
        <p:nvSpPr>
          <p:cNvPr id="36" name="직사각형 35"/>
          <p:cNvSpPr/>
          <p:nvPr/>
        </p:nvSpPr>
        <p:spPr>
          <a:xfrm>
            <a:off x="6462113" y="298580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/>
              <a:t>현재고현황</a:t>
            </a:r>
            <a:endParaRPr lang="en-US" altLang="ko-KR" sz="1400" b="1" dirty="0" smtClean="0"/>
          </a:p>
          <a:p>
            <a:pPr algn="ctr"/>
            <a:r>
              <a:rPr lang="en-US" altLang="ko-KR" sz="1400" b="1" dirty="0" smtClean="0"/>
              <a:t>(</a:t>
            </a:r>
            <a:r>
              <a:rPr lang="ko-KR" altLang="en-US" sz="1400" b="1" dirty="0" smtClean="0"/>
              <a:t>부품</a:t>
            </a:r>
            <a:r>
              <a:rPr lang="en-US" altLang="ko-KR" sz="1400" b="1" dirty="0" smtClean="0"/>
              <a:t>)</a:t>
            </a:r>
            <a:endParaRPr lang="ko-KR" alt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708944" y="1379527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/>
              <a:t>생산</a:t>
            </a:r>
            <a:endParaRPr lang="en-US" altLang="ko-KR" sz="12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6961488" y="1815381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sz="1400" dirty="0"/>
          </a:p>
        </p:txBody>
      </p:sp>
      <p:sp>
        <p:nvSpPr>
          <p:cNvPr id="33" name="직사각형 32"/>
          <p:cNvSpPr/>
          <p:nvPr/>
        </p:nvSpPr>
        <p:spPr>
          <a:xfrm>
            <a:off x="837502" y="296087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/>
              <a:t>현재공현</a:t>
            </a:r>
            <a:r>
              <a:rPr lang="ko-KR" altLang="en-US" sz="1400" b="1" dirty="0" err="1"/>
              <a:t>황</a:t>
            </a:r>
            <a:endParaRPr lang="ko-KR" altLang="en-US" sz="1400" b="1" dirty="0"/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438149" y="3419213"/>
            <a:ext cx="31850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>
            <a:off x="9578074" y="4009194"/>
            <a:ext cx="0" cy="3151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727699" y="3106858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  <p:sp>
        <p:nvSpPr>
          <p:cNvPr id="40" name="순서도: 판단 39"/>
          <p:cNvSpPr/>
          <p:nvPr/>
        </p:nvSpPr>
        <p:spPr>
          <a:xfrm>
            <a:off x="8352455" y="2878118"/>
            <a:ext cx="2444987" cy="1082190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판매품목의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필요부품이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존재하는가</a:t>
            </a:r>
            <a:endParaRPr lang="en-US" altLang="ko-KR" sz="1400" b="1" dirty="0" smtClean="0"/>
          </a:p>
        </p:txBody>
      </p:sp>
      <p:sp>
        <p:nvSpPr>
          <p:cNvPr id="41" name="직사각형 40"/>
          <p:cNvSpPr/>
          <p:nvPr/>
        </p:nvSpPr>
        <p:spPr>
          <a:xfrm>
            <a:off x="8927358" y="439169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발주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프로세스</a:t>
            </a:r>
            <a:endParaRPr lang="ko-KR" altLang="en-US" sz="1400" b="1" dirty="0"/>
          </a:p>
        </p:txBody>
      </p:sp>
      <p:sp>
        <p:nvSpPr>
          <p:cNvPr id="43" name="직사각형 42"/>
          <p:cNvSpPr/>
          <p:nvPr/>
        </p:nvSpPr>
        <p:spPr>
          <a:xfrm>
            <a:off x="8927358" y="5638052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발주</a:t>
            </a:r>
            <a:endParaRPr lang="en-US" altLang="ko-KR" sz="1400" b="1" dirty="0"/>
          </a:p>
          <a:p>
            <a:pPr algn="ctr"/>
            <a:r>
              <a:rPr lang="ko-KR" altLang="en-US" sz="1400" b="1" dirty="0" smtClean="0"/>
              <a:t>마감처</a:t>
            </a:r>
            <a:r>
              <a:rPr lang="ko-KR" altLang="en-US" sz="1400" b="1" dirty="0"/>
              <a:t>리</a:t>
            </a:r>
            <a:endParaRPr lang="en-US" altLang="ko-KR" sz="1400" b="1" dirty="0" smtClean="0"/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578074" y="5365784"/>
            <a:ext cx="0" cy="2722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7805972" y="3419213"/>
            <a:ext cx="461728" cy="83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 flipH="1">
            <a:off x="4273431" y="6104777"/>
            <a:ext cx="46539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10797442" y="3414635"/>
            <a:ext cx="289131" cy="4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/>
          <p:nvPr/>
        </p:nvCxnSpPr>
        <p:spPr>
          <a:xfrm flipV="1">
            <a:off x="11086573" y="2685742"/>
            <a:ext cx="0" cy="7334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1093483" y="2927204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sz="1400" dirty="0"/>
          </a:p>
        </p:txBody>
      </p:sp>
      <p:sp>
        <p:nvSpPr>
          <p:cNvPr id="61" name="TextBox 60"/>
          <p:cNvSpPr txBox="1"/>
          <p:nvPr/>
        </p:nvSpPr>
        <p:spPr>
          <a:xfrm>
            <a:off x="9574948" y="3960308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  <p:cxnSp>
        <p:nvCxnSpPr>
          <p:cNvPr id="62" name="직선 연결선 61"/>
          <p:cNvCxnSpPr/>
          <p:nvPr/>
        </p:nvCxnSpPr>
        <p:spPr>
          <a:xfrm flipV="1">
            <a:off x="4261882" y="2123159"/>
            <a:ext cx="0" cy="686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/>
          <p:nvPr/>
        </p:nvCxnSpPr>
        <p:spPr>
          <a:xfrm>
            <a:off x="4261882" y="2123158"/>
            <a:ext cx="5966907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05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37099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0514507-F8CC-4CAE-9183-2AEA02411EAB}"/>
              </a:ext>
            </a:extLst>
          </p:cNvPr>
          <p:cNvSpPr/>
          <p:nvPr/>
        </p:nvSpPr>
        <p:spPr>
          <a:xfrm>
            <a:off x="837503" y="636115"/>
            <a:ext cx="2908001" cy="533962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61C454CE-89AD-406F-9187-90B6DE69636D}"/>
              </a:ext>
            </a:extLst>
          </p:cNvPr>
          <p:cNvSpPr/>
          <p:nvPr/>
        </p:nvSpPr>
        <p:spPr>
          <a:xfrm>
            <a:off x="959574" y="677779"/>
            <a:ext cx="333288" cy="4419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4042352" y="2150565"/>
            <a:ext cx="129724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생산</a:t>
            </a:r>
            <a:endParaRPr lang="en-US" altLang="ko-KR" b="1" dirty="0"/>
          </a:p>
        </p:txBody>
      </p:sp>
      <p:sp>
        <p:nvSpPr>
          <p:cNvPr id="35" name="직사각형 34"/>
          <p:cNvSpPr/>
          <p:nvPr/>
        </p:nvSpPr>
        <p:spPr>
          <a:xfrm>
            <a:off x="838253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작업지시프로세스</a:t>
            </a:r>
            <a:endParaRPr lang="ko-KR" altLang="en-US" sz="1400" b="1" dirty="0"/>
          </a:p>
        </p:txBody>
      </p:sp>
      <p:sp>
        <p:nvSpPr>
          <p:cNvPr id="36" name="직사각형 35"/>
          <p:cNvSpPr/>
          <p:nvPr/>
        </p:nvSpPr>
        <p:spPr>
          <a:xfrm>
            <a:off x="542749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BOM</a:t>
            </a:r>
          </a:p>
          <a:p>
            <a:pPr algn="ctr"/>
            <a:r>
              <a:rPr lang="ko-KR" altLang="en-US" sz="1400" b="1" dirty="0" smtClean="0"/>
              <a:t>프로세</a:t>
            </a:r>
            <a:r>
              <a:rPr lang="ko-KR" altLang="en-US" sz="1400" b="1" dirty="0"/>
              <a:t>스</a:t>
            </a:r>
            <a:endParaRPr lang="ko-KR" altLang="en-US" sz="1400" b="1" dirty="0"/>
          </a:p>
        </p:txBody>
      </p:sp>
      <p:sp>
        <p:nvSpPr>
          <p:cNvPr id="33" name="직사각형 32"/>
          <p:cNvSpPr/>
          <p:nvPr/>
        </p:nvSpPr>
        <p:spPr>
          <a:xfrm>
            <a:off x="2641569" y="1703807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생산계획등록</a:t>
            </a:r>
            <a:endParaRPr lang="ko-KR" altLang="en-US" sz="1400" b="1" dirty="0"/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9039677" y="2666971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8382539" y="2938550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자재출고</a:t>
            </a:r>
            <a:endParaRPr lang="ko-KR" altLang="en-US" sz="1400" b="1" dirty="0"/>
          </a:p>
        </p:txBody>
      </p:sp>
      <p:cxnSp>
        <p:nvCxnSpPr>
          <p:cNvPr id="40" name="직선 화살표 연결선 39"/>
          <p:cNvCxnSpPr/>
          <p:nvPr/>
        </p:nvCxnSpPr>
        <p:spPr>
          <a:xfrm flipH="1">
            <a:off x="7012776" y="4677426"/>
            <a:ext cx="91295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flipH="1">
            <a:off x="3973498" y="4315312"/>
            <a:ext cx="49583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V="1">
            <a:off x="2974857" y="2689871"/>
            <a:ext cx="0" cy="2814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542925" y="2971354"/>
            <a:ext cx="24319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42925" y="3142041"/>
            <a:ext cx="29773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V="1">
            <a:off x="3517782" y="2701530"/>
            <a:ext cx="0" cy="4405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542925" y="2170532"/>
            <a:ext cx="203927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6869098" y="2150565"/>
            <a:ext cx="13851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순서도: 판단 36"/>
          <p:cNvSpPr/>
          <p:nvPr/>
        </p:nvSpPr>
        <p:spPr>
          <a:xfrm>
            <a:off x="7994022" y="4201960"/>
            <a:ext cx="2091310" cy="950932"/>
          </a:xfrm>
          <a:prstGeom prst="flowChartDecision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제품이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완성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되었는</a:t>
            </a:r>
            <a:r>
              <a:rPr lang="ko-KR" altLang="en-US" sz="1400" b="1" dirty="0"/>
              <a:t>가</a:t>
            </a:r>
            <a:endParaRPr lang="en-US" altLang="ko-KR" sz="1400" b="1" dirty="0" smtClean="0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9039677" y="3930381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8388961" y="5462675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생산프로세스완료</a:t>
            </a:r>
            <a:endParaRPr lang="ko-KR" altLang="en-US" sz="1400" b="1" dirty="0"/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9039677" y="5191096"/>
            <a:ext cx="0" cy="2715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033254" y="5152892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sz="1400" dirty="0"/>
          </a:p>
        </p:txBody>
      </p:sp>
      <p:sp>
        <p:nvSpPr>
          <p:cNvPr id="46" name="직사각형 45"/>
          <p:cNvSpPr/>
          <p:nvPr/>
        </p:nvSpPr>
        <p:spPr>
          <a:xfrm>
            <a:off x="5679639" y="4247096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/>
              <a:t>현재공현황</a:t>
            </a:r>
            <a:endParaRPr lang="ko-KR" altLang="en-US" sz="14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4990458" y="3970097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 smtClean="0"/>
              <a:t>재공품</a:t>
            </a:r>
            <a:r>
              <a:rPr lang="en-US" altLang="ko-KR" sz="1200" b="1" dirty="0" smtClean="0"/>
              <a:t>, </a:t>
            </a:r>
            <a:r>
              <a:rPr lang="ko-KR" altLang="en-US" sz="1200" b="1" dirty="0" smtClean="0"/>
              <a:t>부품 확인 및 발주</a:t>
            </a:r>
            <a:endParaRPr lang="en-US" altLang="ko-KR" sz="1200" b="1" dirty="0" smtClean="0"/>
          </a:p>
        </p:txBody>
      </p:sp>
      <p:sp>
        <p:nvSpPr>
          <p:cNvPr id="48" name="TextBox 47"/>
          <p:cNvSpPr txBox="1"/>
          <p:nvPr/>
        </p:nvSpPr>
        <p:spPr>
          <a:xfrm>
            <a:off x="7210302" y="4369649"/>
            <a:ext cx="5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  <p:sp>
        <p:nvSpPr>
          <p:cNvPr id="49" name="직사각형 48"/>
          <p:cNvSpPr/>
          <p:nvPr/>
        </p:nvSpPr>
        <p:spPr>
          <a:xfrm>
            <a:off x="2641568" y="3862554"/>
            <a:ext cx="1301431" cy="933450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출고처리</a:t>
            </a:r>
            <a:endParaRPr lang="ko-KR" altLang="en-US" sz="1400" b="1" dirty="0"/>
          </a:p>
        </p:txBody>
      </p:sp>
      <p:sp>
        <p:nvSpPr>
          <p:cNvPr id="50" name="모서리가 둥근 직사각형 49"/>
          <p:cNvSpPr/>
          <p:nvPr/>
        </p:nvSpPr>
        <p:spPr>
          <a:xfrm>
            <a:off x="2647463" y="5299372"/>
            <a:ext cx="1301119" cy="933450"/>
          </a:xfrm>
          <a:prstGeom prst="round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판매완료</a:t>
            </a:r>
            <a:endParaRPr lang="en-US" altLang="ko-KR" sz="1400" b="1" dirty="0" smtClean="0"/>
          </a:p>
        </p:txBody>
      </p:sp>
      <p:sp>
        <p:nvSpPr>
          <p:cNvPr id="52" name="TextBox 51"/>
          <p:cNvSpPr txBox="1"/>
          <p:nvPr/>
        </p:nvSpPr>
        <p:spPr>
          <a:xfrm>
            <a:off x="1942295" y="3585555"/>
            <a:ext cx="2711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/>
              <a:t>재고확인 및 단가등록</a:t>
            </a:r>
            <a:endParaRPr lang="en-US" altLang="ko-KR" sz="1200" b="1" dirty="0" smtClean="0"/>
          </a:p>
        </p:txBody>
      </p:sp>
      <p:cxnSp>
        <p:nvCxnSpPr>
          <p:cNvPr id="54" name="직선 연결선 53"/>
          <p:cNvCxnSpPr/>
          <p:nvPr/>
        </p:nvCxnSpPr>
        <p:spPr>
          <a:xfrm>
            <a:off x="4469331" y="4315312"/>
            <a:ext cx="0" cy="1614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>
            <a:stCxn id="42" idx="1"/>
          </p:cNvCxnSpPr>
          <p:nvPr/>
        </p:nvCxnSpPr>
        <p:spPr>
          <a:xfrm flipH="1">
            <a:off x="4469331" y="5929400"/>
            <a:ext cx="39196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3286665" y="4842639"/>
            <a:ext cx="0" cy="456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55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892597"/>
            <a:ext cx="7848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전사적 자원 계획 </a:t>
            </a:r>
            <a:r>
              <a:rPr lang="en-US" altLang="ko-KR" dirty="0"/>
              <a:t>(Enterprise Resource Planning) </a:t>
            </a:r>
            <a:r>
              <a:rPr lang="ko-KR" altLang="en-US" dirty="0"/>
              <a:t>시스템은 경영 정보 시스템</a:t>
            </a:r>
            <a:r>
              <a:rPr lang="en-US" altLang="ko-KR" dirty="0"/>
              <a:t>(MIS)</a:t>
            </a:r>
            <a:r>
              <a:rPr lang="ko-KR" altLang="en-US" dirty="0"/>
              <a:t>의 한 종류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기업의 자원의 효율적인 활용과 경영 효율화를 위해서 생산</a:t>
            </a:r>
            <a:r>
              <a:rPr lang="en-US" altLang="ko-KR" dirty="0"/>
              <a:t>, </a:t>
            </a:r>
            <a:r>
              <a:rPr lang="ko-KR" altLang="en-US" dirty="0"/>
              <a:t>재고</a:t>
            </a:r>
            <a:r>
              <a:rPr lang="en-US" altLang="ko-KR" dirty="0"/>
              <a:t>, </a:t>
            </a:r>
            <a:r>
              <a:rPr lang="ko-KR" altLang="en-US" dirty="0"/>
              <a:t>회계</a:t>
            </a:r>
            <a:r>
              <a:rPr lang="en-US" altLang="ko-KR" dirty="0"/>
              <a:t>, </a:t>
            </a:r>
            <a:r>
              <a:rPr lang="ko-KR" altLang="en-US" dirty="0"/>
              <a:t>인사 등 기업 활동 전반을 통합적으로 관리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 내부 자원 뿐만 아니라 공급사슬과 유통망</a:t>
            </a:r>
            <a:r>
              <a:rPr lang="en-US" altLang="ko-KR" dirty="0"/>
              <a:t>, </a:t>
            </a:r>
            <a:r>
              <a:rPr lang="ko-KR" altLang="en-US" dirty="0"/>
              <a:t>고객까지 연결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ERP </a:t>
            </a:r>
            <a:r>
              <a:rPr lang="ko-KR" altLang="en-US" b="1" dirty="0"/>
              <a:t>란</a:t>
            </a:r>
            <a:r>
              <a:rPr lang="en-US" altLang="ko-KR" b="1" dirty="0"/>
              <a:t>?</a:t>
            </a:r>
          </a:p>
        </p:txBody>
      </p:sp>
      <p:pic>
        <p:nvPicPr>
          <p:cNvPr id="3074" name="Picture 2" descr="C:\Users\SHY-702-15\Desktop\Git\ERPProject\문서파일보관용\최종문서용\Image\er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48" y="1625238"/>
            <a:ext cx="3187700" cy="192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사각형: 둥근 모서리 82">
            <a:extLst>
              <a:ext uri="{FF2B5EF4-FFF2-40B4-BE49-F238E27FC236}">
                <a16:creationId xmlns="" xmlns:a16="http://schemas.microsoft.com/office/drawing/2014/main" id="{7948A830-EF9F-4291-BD97-4E91A769E077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22721EA5-6652-4966-9A6E-4B771035D1DF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83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=""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=""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2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KakaoTalk_20210702_172701257">
            <a:hlinkClick r:id="" action="ppaction://media"/>
            <a:extLst>
              <a:ext uri="{FF2B5EF4-FFF2-40B4-BE49-F238E27FC236}">
                <a16:creationId xmlns="" xmlns:a16="http://schemas.microsoft.com/office/drawing/2014/main" id="{4E8658C0-0986-4C75-9598-4EBDBD549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503" y="1236661"/>
            <a:ext cx="10516991" cy="5057792"/>
          </a:xfrm>
          <a:prstGeom prst="rect">
            <a:avLst/>
          </a:prstGeom>
        </p:spPr>
      </p:pic>
      <p:sp>
        <p:nvSpPr>
          <p:cNvPr id="15" name="사각형: 둥근 모서리 82">
            <a:extLst>
              <a:ext uri="{FF2B5EF4-FFF2-40B4-BE49-F238E27FC236}">
                <a16:creationId xmlns="" xmlns:a16="http://schemas.microsoft.com/office/drawing/2014/main" id="{FA23A234-4A16-4B33-AE0E-725DE948D9E1}"/>
              </a:ext>
            </a:extLst>
          </p:cNvPr>
          <p:cNvSpPr/>
          <p:nvPr/>
        </p:nvSpPr>
        <p:spPr>
          <a:xfrm>
            <a:off x="837503" y="6370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="" xmlns:a16="http://schemas.microsoft.com/office/drawing/2014/main" id="{E0176D87-05A6-45FB-85CA-78EDD6627EB3}"/>
              </a:ext>
            </a:extLst>
          </p:cNvPr>
          <p:cNvSpPr/>
          <p:nvPr/>
        </p:nvSpPr>
        <p:spPr>
          <a:xfrm>
            <a:off x="959574" y="6786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94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=""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=""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69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AFEFCB9-2BB4-4A52-80EA-C08A9E4D2C4E}"/>
              </a:ext>
            </a:extLst>
          </p:cNvPr>
          <p:cNvSpPr txBox="1"/>
          <p:nvPr/>
        </p:nvSpPr>
        <p:spPr>
          <a:xfrm>
            <a:off x="1921962" y="1627334"/>
            <a:ext cx="80094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구현 되어있는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특정 영업</a:t>
            </a:r>
            <a:r>
              <a:rPr lang="en-US" altLang="ko-KR" dirty="0"/>
              <a:t>, </a:t>
            </a:r>
            <a:r>
              <a:rPr lang="ko-KR" altLang="en-US" dirty="0"/>
              <a:t>인사 관리에 대해 사용자가 전사적으로 관리할 수 있는 여건을 </a:t>
            </a:r>
            <a:r>
              <a:rPr lang="ko-KR" altLang="en-US" dirty="0" smtClean="0"/>
              <a:t>제공함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어플리케이션이나 윈도우 프로그램을 기반으로 하는 </a:t>
            </a:r>
            <a:r>
              <a:rPr lang="en-US" altLang="ko-KR" dirty="0"/>
              <a:t>ERP </a:t>
            </a:r>
            <a:r>
              <a:rPr lang="ko-KR" altLang="en-US" dirty="0"/>
              <a:t>프로그램에 비해서 가볍고</a:t>
            </a:r>
            <a:r>
              <a:rPr lang="en-US" altLang="ko-KR" dirty="0"/>
              <a:t>, WEB</a:t>
            </a:r>
            <a:r>
              <a:rPr lang="ko-KR" altLang="en-US" dirty="0"/>
              <a:t>에서 간단하게 실행 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WEB </a:t>
            </a:r>
            <a:r>
              <a:rPr lang="ko-KR" altLang="en-US" dirty="0"/>
              <a:t>기반임에도 불구하고 기존의 윈도우 기반의 프로그램에 비해 그 기능이 모자라지 않고</a:t>
            </a:r>
            <a:r>
              <a:rPr lang="en-US" altLang="ko-KR" dirty="0"/>
              <a:t>, </a:t>
            </a:r>
            <a:r>
              <a:rPr lang="ko-KR" altLang="en-US" dirty="0"/>
              <a:t>화면 전환 속도는 더 빠른 것을 확인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</a:t>
            </a:r>
            <a:r>
              <a:rPr lang="en-US" altLang="ko-KR" dirty="0"/>
              <a:t>, </a:t>
            </a:r>
            <a:r>
              <a:rPr lang="ko-KR" altLang="en-US" dirty="0"/>
              <a:t>물류에 한정 하지 않고</a:t>
            </a:r>
            <a:r>
              <a:rPr lang="en-US" altLang="ko-KR" dirty="0"/>
              <a:t>, </a:t>
            </a:r>
            <a:r>
              <a:rPr lang="ko-KR" altLang="en-US" dirty="0"/>
              <a:t>인사</a:t>
            </a:r>
            <a:r>
              <a:rPr lang="en-US" altLang="ko-KR" dirty="0"/>
              <a:t>, </a:t>
            </a:r>
            <a:r>
              <a:rPr lang="ko-KR" altLang="en-US" dirty="0"/>
              <a:t>회계 프로세스를 모두 구현한다면 실제 회사에서 사용할 수 있을 정도의 </a:t>
            </a:r>
            <a:r>
              <a:rPr lang="en-US" altLang="ko-KR" dirty="0"/>
              <a:t>WEB ERP </a:t>
            </a:r>
            <a:r>
              <a:rPr lang="ko-KR" altLang="en-US" dirty="0"/>
              <a:t>프로그램이 될 것으로 기대</a:t>
            </a:r>
            <a:endParaRPr lang="en-US" altLang="ko-KR" dirty="0"/>
          </a:p>
        </p:txBody>
      </p:sp>
      <p:sp>
        <p:nvSpPr>
          <p:cNvPr id="12" name="사각형: 둥근 모서리 82">
            <a:extLst>
              <a:ext uri="{FF2B5EF4-FFF2-40B4-BE49-F238E27FC236}">
                <a16:creationId xmlns="" xmlns:a16="http://schemas.microsoft.com/office/drawing/2014/main" id="{38375DDD-8862-41C9-BEA9-224AE8BB73BB}"/>
              </a:ext>
            </a:extLst>
          </p:cNvPr>
          <p:cNvSpPr/>
          <p:nvPr/>
        </p:nvSpPr>
        <p:spPr>
          <a:xfrm>
            <a:off x="820550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AFAD5E46-9AFE-4BA2-808F-68726FCC0834}"/>
              </a:ext>
            </a:extLst>
          </p:cNvPr>
          <p:cNvSpPr/>
          <p:nvPr/>
        </p:nvSpPr>
        <p:spPr>
          <a:xfrm>
            <a:off x="942621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70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=""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=""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50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61439EC5-8560-4B20-B635-25E69DD97D97}"/>
              </a:ext>
            </a:extLst>
          </p:cNvPr>
          <p:cNvSpPr txBox="1"/>
          <p:nvPr/>
        </p:nvSpPr>
        <p:spPr>
          <a:xfrm>
            <a:off x="1921962" y="1627334"/>
            <a:ext cx="800943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베트남공장을 이용하는 프로세스를 만들려면 </a:t>
            </a:r>
            <a:r>
              <a:rPr lang="en-US" altLang="ko-KR" dirty="0"/>
              <a:t>DB</a:t>
            </a:r>
            <a:r>
              <a:rPr lang="ko-KR" altLang="en-US" dirty="0"/>
              <a:t>를 수정해야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</a:t>
            </a:r>
            <a:r>
              <a:rPr lang="ko-KR" altLang="en-US" dirty="0" smtClean="0"/>
              <a:t>구현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•</a:t>
            </a:r>
            <a:r>
              <a:rPr lang="ko-KR" altLang="en-US" dirty="0"/>
              <a:t> </a:t>
            </a:r>
            <a:r>
              <a:rPr lang="ko-KR" altLang="en-US" dirty="0" smtClean="0"/>
              <a:t>생산 공정 프로세스를 좀 더 심화하는 프로세스가 더 필요함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(ex. </a:t>
            </a:r>
            <a:r>
              <a:rPr lang="ko-KR" altLang="en-US" dirty="0" smtClean="0"/>
              <a:t>공정관리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품질관리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REST </a:t>
            </a:r>
            <a:r>
              <a:rPr lang="ko-KR" altLang="en-US" dirty="0"/>
              <a:t>적용이 필요하지만 미 적용 상태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 smtClean="0"/>
              <a:t>외주프로세스를 도입한다면 </a:t>
            </a:r>
            <a:r>
              <a:rPr lang="ko-KR" altLang="en-US" dirty="0" smtClean="0"/>
              <a:t>도메인이 </a:t>
            </a:r>
            <a:r>
              <a:rPr lang="en-US" altLang="ko-KR" dirty="0"/>
              <a:t>2</a:t>
            </a:r>
            <a:r>
              <a:rPr lang="ko-KR" altLang="en-US" dirty="0"/>
              <a:t>개 </a:t>
            </a:r>
            <a:r>
              <a:rPr lang="ko-KR" altLang="en-US" dirty="0" smtClean="0"/>
              <a:t>필요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개발자의 입장에서 제작하다 보니 생각하지 못했던 사용자의 편리성을 좀더 고려 해야 함</a:t>
            </a:r>
            <a:endParaRPr lang="en-US" altLang="ko-KR" dirty="0"/>
          </a:p>
          <a:p>
            <a:endParaRPr lang="en-US" altLang="ko-KR" b="1" dirty="0"/>
          </a:p>
          <a:p>
            <a:r>
              <a:rPr lang="en-US" altLang="ko-KR" dirty="0"/>
              <a:t>• </a:t>
            </a:r>
            <a:r>
              <a:rPr lang="ko-KR" altLang="en-US" dirty="0"/>
              <a:t>클래스나 기능을 좀 더 간결화 하여 유지보수가 쉽도록 수정 해야 함</a:t>
            </a:r>
            <a:endParaRPr lang="en-US" altLang="ko-KR" b="1" dirty="0"/>
          </a:p>
        </p:txBody>
      </p:sp>
      <p:sp>
        <p:nvSpPr>
          <p:cNvPr id="15" name="사각형: 둥근 모서리 82">
            <a:extLst>
              <a:ext uri="{FF2B5EF4-FFF2-40B4-BE49-F238E27FC236}">
                <a16:creationId xmlns="" xmlns:a16="http://schemas.microsoft.com/office/drawing/2014/main" id="{4E8318FD-94F9-4938-A8D4-DC2FF535A852}"/>
              </a:ext>
            </a:extLst>
          </p:cNvPr>
          <p:cNvSpPr/>
          <p:nvPr/>
        </p:nvSpPr>
        <p:spPr>
          <a:xfrm>
            <a:off x="820550" y="6162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C84F2072-7CE0-4B79-9199-FAB723E7B2FE}"/>
              </a:ext>
            </a:extLst>
          </p:cNvPr>
          <p:cNvSpPr/>
          <p:nvPr/>
        </p:nvSpPr>
        <p:spPr>
          <a:xfrm>
            <a:off x="942621" y="6579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03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/>
              <a:t>감사합니다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600497"/>
            <a:ext cx="7848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우리 </a:t>
            </a:r>
            <a:r>
              <a:rPr lang="ko-KR" altLang="en-US" dirty="0" err="1"/>
              <a:t>킹덤</a:t>
            </a:r>
            <a:r>
              <a:rPr lang="ko-KR" altLang="en-US" dirty="0"/>
              <a:t> 컴퓨터는 회사 운영에 필요한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영업에 관해 도움을 줄 수 있는 </a:t>
            </a:r>
            <a:r>
              <a:rPr lang="en-US" altLang="ko-KR" dirty="0"/>
              <a:t>ERP </a:t>
            </a:r>
            <a:r>
              <a:rPr lang="ko-KR" altLang="en-US" dirty="0"/>
              <a:t>프로그램을 자체적으로 제작하기로 결정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Window </a:t>
            </a:r>
            <a:r>
              <a:rPr lang="ko-KR" altLang="en-US" dirty="0"/>
              <a:t>기반 어플리케이션이 아닌 </a:t>
            </a:r>
            <a:r>
              <a:rPr lang="en-US" altLang="ko-KR" dirty="0"/>
              <a:t>WEB </a:t>
            </a:r>
            <a:r>
              <a:rPr lang="ko-KR" altLang="en-US" dirty="0"/>
              <a:t>을 기반으로 하여</a:t>
            </a:r>
            <a:r>
              <a:rPr lang="en-US" altLang="ko-KR" dirty="0"/>
              <a:t> </a:t>
            </a:r>
            <a:r>
              <a:rPr lang="ko-KR" altLang="en-US" dirty="0"/>
              <a:t>인터넷을 이용하여 언제 어디서든 편하게 사용할 수 있는 </a:t>
            </a:r>
            <a:r>
              <a:rPr lang="en-US" altLang="ko-KR" dirty="0"/>
              <a:t>ERP </a:t>
            </a:r>
            <a:r>
              <a:rPr lang="ko-KR" altLang="en-US" dirty="0"/>
              <a:t>프로그램을</a:t>
            </a:r>
            <a:r>
              <a:rPr lang="en-US" altLang="ko-KR" dirty="0"/>
              <a:t> </a:t>
            </a:r>
            <a:r>
              <a:rPr lang="ko-KR" altLang="en-US" dirty="0"/>
              <a:t>지향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회사 내부에 </a:t>
            </a:r>
            <a:r>
              <a:rPr lang="en-US" altLang="ko-KR" dirty="0"/>
              <a:t>ERP </a:t>
            </a:r>
            <a:r>
              <a:rPr lang="ko-KR" altLang="en-US" dirty="0"/>
              <a:t>프로그램을 사용하여 등록된 </a:t>
            </a:r>
            <a:r>
              <a:rPr lang="en-US" altLang="ko-KR" dirty="0"/>
              <a:t>Data</a:t>
            </a:r>
            <a:r>
              <a:rPr lang="ko-KR" altLang="en-US" dirty="0"/>
              <a:t>를 기반으로 하여 판매수주등록 부터 판매 처리에 이르는 광범위한 프로세스를 목표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pic>
        <p:nvPicPr>
          <p:cNvPr id="4098" name="Picture 2" descr="C:\Users\SHY-702-15\Desktop\Git\ERPProject\문서파일보관용\최종문서용\Image\kingdomlogo_sky_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50" y="1205330"/>
            <a:ext cx="3187700" cy="20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사각형: 둥근 모서리 82">
            <a:extLst>
              <a:ext uri="{FF2B5EF4-FFF2-40B4-BE49-F238E27FC236}">
                <a16:creationId xmlns=""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67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4533947"/>
            <a:ext cx="7848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altLang="ko-KR" dirty="0"/>
              <a:t>2019</a:t>
            </a:r>
            <a:r>
              <a:rPr lang="ko-KR" altLang="en-US" dirty="0"/>
              <a:t>년 잠시 주춤 하긴 하였으나 최근 창업기업과 창업투자는 점점</a:t>
            </a:r>
            <a:endParaRPr lang="en-US" altLang="ko-KR" dirty="0"/>
          </a:p>
          <a:p>
            <a:pPr fontAlgn="base"/>
            <a:r>
              <a:rPr lang="ko-KR" altLang="en-US" dirty="0"/>
              <a:t>늘어 나는 추세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우리 기업용으로 만든 프로그램이지만 상용화 한다면 창업기업이나 </a:t>
            </a:r>
            <a:endParaRPr lang="en-US" altLang="ko-KR" dirty="0"/>
          </a:p>
          <a:p>
            <a:pPr fontAlgn="base"/>
            <a:r>
              <a:rPr lang="ko-KR" altLang="en-US" dirty="0"/>
              <a:t>기존 기업들에게 어필한다면 매력적인 시장으로 분석됨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sp>
        <p:nvSpPr>
          <p:cNvPr id="16" name="사각형: 둥근 모서리 82">
            <a:extLst>
              <a:ext uri="{FF2B5EF4-FFF2-40B4-BE49-F238E27FC236}">
                <a16:creationId xmlns=""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3C891169-5AA8-4DE0-AF68-ADB83E7AD63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00" y="1465633"/>
            <a:ext cx="5220000" cy="27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F2F3529D-FF76-4574-A6A2-05A60F2BB1C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02" y="1465633"/>
            <a:ext cx="522000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0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 프로세스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198" y="2195646"/>
            <a:ext cx="2387600" cy="1804353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먼저 </a:t>
            </a: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개발을 동시에 진행한 후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본격적인 개발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199998" y="2200273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en-US" altLang="ko-KR" dirty="0">
                <a:solidFill>
                  <a:prstClr val="white"/>
                </a:solidFill>
              </a:rPr>
              <a:t>1,2,3 </a:t>
            </a:r>
            <a:r>
              <a:rPr lang="ko-KR" altLang="en-US" dirty="0">
                <a:solidFill>
                  <a:prstClr val="white"/>
                </a:solidFill>
              </a:rPr>
              <a:t>으로 나누어 각자의 목표를 명확히 설정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221333" y="458560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 </a:t>
            </a:r>
            <a:r>
              <a:rPr lang="ko-KR" altLang="en-US" dirty="0">
                <a:solidFill>
                  <a:prstClr val="white"/>
                </a:solidFill>
              </a:rPr>
              <a:t>마다 </a:t>
            </a:r>
            <a:r>
              <a:rPr lang="en-US" altLang="ko-KR" dirty="0">
                <a:solidFill>
                  <a:prstClr val="white"/>
                </a:solidFill>
              </a:rPr>
              <a:t>Buffer</a:t>
            </a:r>
            <a:r>
              <a:rPr lang="ko-KR" altLang="en-US" dirty="0">
                <a:solidFill>
                  <a:prstClr val="white"/>
                </a:solidFill>
              </a:rPr>
              <a:t>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두어 팀원 간의 실력차이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예외 상황 미리 고려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04398" y="2195646"/>
            <a:ext cx="2387600" cy="1804352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본격적인 개발 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개발팀과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개발팀으로 팀을 분할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사각형: 둥근 모서리 82">
            <a:extLst>
              <a:ext uri="{FF2B5EF4-FFF2-40B4-BE49-F238E27FC236}">
                <a16:creationId xmlns=""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=""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E7457A5D-4708-45D5-AA60-E75F26CA5809}"/>
              </a:ext>
            </a:extLst>
          </p:cNvPr>
          <p:cNvSpPr/>
          <p:nvPr/>
        </p:nvSpPr>
        <p:spPr>
          <a:xfrm>
            <a:off x="4889498" y="4601075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 및 기능 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개발 중에도 </a:t>
            </a:r>
            <a:r>
              <a:rPr lang="en-US" altLang="ko-KR" dirty="0">
                <a:solidFill>
                  <a:prstClr val="white"/>
                </a:solidFill>
              </a:rPr>
              <a:t>UI, DB </a:t>
            </a:r>
            <a:r>
              <a:rPr lang="ko-KR" altLang="en-US" dirty="0">
                <a:solidFill>
                  <a:prstClr val="white"/>
                </a:solidFill>
              </a:rPr>
              <a:t>변경사항을 신속히 전달 및 수정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C9C95D81-AF84-4C04-9A07-A1EB56A0798D}"/>
              </a:ext>
            </a:extLst>
          </p:cNvPr>
          <p:cNvSpPr/>
          <p:nvPr/>
        </p:nvSpPr>
        <p:spPr>
          <a:xfrm>
            <a:off x="1605421" y="4601076"/>
            <a:ext cx="2387600" cy="1799725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예외처리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문서화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로그인구현 팀으로 다시 팀을 나눠 업무 분담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="" xmlns:a16="http://schemas.microsoft.com/office/drawing/2014/main" id="{9208B214-9C1E-49FA-A594-1F03DAC33F89}"/>
              </a:ext>
            </a:extLst>
          </p:cNvPr>
          <p:cNvSpPr/>
          <p:nvPr/>
        </p:nvSpPr>
        <p:spPr>
          <a:xfrm>
            <a:off x="4229758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="" xmlns:a16="http://schemas.microsoft.com/office/drawing/2014/main" id="{0C319BD1-2374-4C5F-9629-37258A2CA5A0}"/>
              </a:ext>
            </a:extLst>
          </p:cNvPr>
          <p:cNvSpPr/>
          <p:nvPr/>
        </p:nvSpPr>
        <p:spPr>
          <a:xfrm>
            <a:off x="7523660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="" xmlns:a16="http://schemas.microsoft.com/office/drawing/2014/main" id="{6E969F71-817F-4126-AF00-A99505D50F35}"/>
              </a:ext>
            </a:extLst>
          </p:cNvPr>
          <p:cNvSpPr/>
          <p:nvPr/>
        </p:nvSpPr>
        <p:spPr>
          <a:xfrm rot="5400000">
            <a:off x="9176458" y="4143857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="" xmlns:a16="http://schemas.microsoft.com/office/drawing/2014/main" id="{15006776-036B-4B39-A65E-3D38CBE12890}"/>
              </a:ext>
            </a:extLst>
          </p:cNvPr>
          <p:cNvSpPr/>
          <p:nvPr/>
        </p:nvSpPr>
        <p:spPr>
          <a:xfrm rot="10800000">
            <a:off x="7532880" y="533783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="" xmlns:a16="http://schemas.microsoft.com/office/drawing/2014/main" id="{363653FD-E9B6-469F-9412-2C1AB02F6B80}"/>
              </a:ext>
            </a:extLst>
          </p:cNvPr>
          <p:cNvSpPr/>
          <p:nvPr/>
        </p:nvSpPr>
        <p:spPr>
          <a:xfrm rot="10800000">
            <a:off x="4199038" y="5353299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338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=""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3512327" y="2186622"/>
            <a:ext cx="2387600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6246836" y="2191250"/>
            <a:ext cx="2387600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981344" y="2191249"/>
            <a:ext cx="2387600" cy="4141756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D09F3C5F-2336-45E0-82BE-FDDE29A1E974}"/>
              </a:ext>
            </a:extLst>
          </p:cNvPr>
          <p:cNvSpPr/>
          <p:nvPr/>
        </p:nvSpPr>
        <p:spPr>
          <a:xfrm>
            <a:off x="6886637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개발중기</a:t>
            </a:r>
            <a:endParaRPr lang="en-US" altLang="ko-KR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809245FA-8085-407F-89D6-0B3358C9E985}"/>
              </a:ext>
            </a:extLst>
          </p:cNvPr>
          <p:cNvSpPr/>
          <p:nvPr/>
        </p:nvSpPr>
        <p:spPr>
          <a:xfrm>
            <a:off x="9621145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개발말기</a:t>
            </a:r>
            <a:endParaRPr lang="en-US" altLang="ko-KR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7E1BAADD-6D0F-49D1-8A60-C3E818CE4314}"/>
              </a:ext>
            </a:extLst>
          </p:cNvPr>
          <p:cNvSpPr/>
          <p:nvPr/>
        </p:nvSpPr>
        <p:spPr>
          <a:xfrm>
            <a:off x="4154643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개발초기</a:t>
            </a:r>
            <a:endParaRPr lang="en-US" altLang="ko-KR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794773" y="2186623"/>
            <a:ext cx="2387600" cy="4141757"/>
          </a:xfrm>
          <a:prstGeom prst="rect">
            <a:avLst/>
          </a:prstGeom>
          <a:solidFill>
            <a:srgbClr val="1986E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정 우 준 </a:t>
            </a:r>
            <a:r>
              <a:rPr lang="en-US" altLang="ko-KR" dirty="0">
                <a:solidFill>
                  <a:prstClr val="white"/>
                </a:solidFill>
              </a:rPr>
              <a:t>(</a:t>
            </a:r>
            <a:r>
              <a:rPr lang="ko-KR" altLang="en-US" dirty="0">
                <a:solidFill>
                  <a:prstClr val="white"/>
                </a:solidFill>
              </a:rPr>
              <a:t>리더</a:t>
            </a:r>
            <a:r>
              <a:rPr lang="en-US" altLang="ko-KR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지 혁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조 경 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성 명 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광 성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김 은 지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서 철 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장 순 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재 원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박 상 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C33D3071-6776-4401-BC4D-7292B327DDF3}"/>
              </a:ext>
            </a:extLst>
          </p:cNvPr>
          <p:cNvSpPr/>
          <p:nvPr/>
        </p:nvSpPr>
        <p:spPr>
          <a:xfrm>
            <a:off x="1624531" y="1578505"/>
            <a:ext cx="72808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/>
              <a:t>팀 원</a:t>
            </a:r>
            <a:endParaRPr lang="en-US" altLang="ko-KR" b="1" dirty="0"/>
          </a:p>
        </p:txBody>
      </p:sp>
      <p:sp>
        <p:nvSpPr>
          <p:cNvPr id="25" name="사각형: 둥근 모서리 82">
            <a:extLst>
              <a:ext uri="{FF2B5EF4-FFF2-40B4-BE49-F238E27FC236}">
                <a16:creationId xmlns=""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=""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59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=""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=""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=""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=""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=""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=""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5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1321</Words>
  <Application>Microsoft Office PowerPoint</Application>
  <PresentationFormat>사용자 지정</PresentationFormat>
  <Paragraphs>389</Paragraphs>
  <Slides>46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47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SHY-702-15</cp:lastModifiedBy>
  <cp:revision>52</cp:revision>
  <dcterms:created xsi:type="dcterms:W3CDTF">2021-06-21T14:47:31Z</dcterms:created>
  <dcterms:modified xsi:type="dcterms:W3CDTF">2021-07-05T06:18:19Z</dcterms:modified>
</cp:coreProperties>
</file>

<file path=docProps/thumbnail.jpeg>
</file>